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1" r:id="rId4"/>
    <p:sldId id="260" r:id="rId5"/>
    <p:sldId id="262" r:id="rId6"/>
    <p:sldId id="263" r:id="rId7"/>
    <p:sldId id="268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80CE1-3592-4E29-B04D-0EF9CB87A13E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593FB-5530-4D33-B59A-1F53B1CB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Why would/wouldn’t you stop at a McDonalds?</a:t>
            </a:r>
          </a:p>
          <a:p>
            <a:r>
              <a:rPr lang="en-US" baseline="0" dirty="0" smtClean="0"/>
              <a:t>Created consistent message – they’re not promising health food. But they are promising quick, convenient and cheerful service.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One way to do this is by doing a SWOT analysis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your audiences know/want to know – survey stakeholders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as</a:t>
            </a:r>
            <a:r>
              <a:rPr lang="en-US" baseline="0" dirty="0" smtClean="0"/>
              <a:t> an indicator to customers or clients</a:t>
            </a:r>
          </a:p>
          <a:p>
            <a:r>
              <a:rPr lang="en-US" baseline="0" dirty="0" smtClean="0"/>
              <a:t>Brand is your story, not your fairytale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Less about marketing, advertising and public relations and more about good leadership, appropriate and ethical behavior, and an organization’s commitment and ability to fulfill its promises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Take </a:t>
            </a:r>
            <a:r>
              <a:rPr lang="en-US" baseline="0" dirty="0" err="1" smtClean="0"/>
              <a:t>neighboworks</a:t>
            </a:r>
            <a:r>
              <a:rPr lang="en-US" baseline="0" dirty="0" smtClean="0"/>
              <a:t>, for example. You might have noticed that the logo and tagline are on the bottom of each of my slides (good brand management) the tagline itself means nothing if it </a:t>
            </a:r>
            <a:r>
              <a:rPr lang="en-US" baseline="0" dirty="0" err="1" smtClean="0"/>
              <a:t>isnt</a:t>
            </a:r>
            <a:r>
              <a:rPr lang="en-US" baseline="0" dirty="0" smtClean="0"/>
              <a:t> true, but </a:t>
            </a:r>
            <a:r>
              <a:rPr lang="en-US" baseline="0" dirty="0" err="1" smtClean="0"/>
              <a:t>nw</a:t>
            </a:r>
            <a:r>
              <a:rPr lang="en-US" baseline="0" dirty="0" smtClean="0"/>
              <a:t> has a storied past with proven results of actually building better communities, as their tagline indicates.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Less about marketing, advertising and public relations and more about good leadership, appropriate and ethical behavior, and an organization’s commitment and ability to fulfill its promises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Someone who works in finance may think what do I have to do with branding – well, companies like Enron and others are proof of how financial executives can shatter an organization’s brand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Have board members, staff, volunteers, customers act as brand managers and/or ambassadors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Good place to start is your mission – is it easy to understand? Is it inspiring? Sustainable? Achievable goal for success?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Having a strong board of directors and transparent and open management will help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And authenticity is a key factor in getting people to care about your cause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If the organization doesn’t internally know how to define itself, it’s hard to create a consistent brand and image to the public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Are you all on the same page about what to say?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This includes logo, tone of editorial content, even business cards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you have a process for how information goes out to staff? To the public? To clients?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We’ll talk about this more in a minute, but it’s basically a tool to keep everyone on message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Knowing what others think will help determine what is and isn’t working and what you have to overcome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the internal environment is tumultuous, it becomes difficult to put a good image forward publically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3FB-5530-4D33-B59A-1F53B1CB8C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37CD-F106-4529-B204-E37A971CD6F2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EA17-3904-42AA-AB6E-1CDDD87FC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nw.org/SITES/MEMBER/TOOLS/MARKETINGCENTER/Pages/default.asp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2.guidestar.org/Home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4038600" cy="1470025"/>
          </a:xfrm>
        </p:spPr>
        <p:txBody>
          <a:bodyPr/>
          <a:lstStyle/>
          <a:p>
            <a:pPr algn="l"/>
            <a:r>
              <a:rPr lang="en-US" dirty="0" smtClean="0">
                <a:latin typeface="Franklin Gothic Book" pitchFamily="34" charset="0"/>
              </a:rPr>
              <a:t>Branding Basics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438400"/>
            <a:ext cx="3352800" cy="17526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Franklin Gothic Book" pitchFamily="34" charset="0"/>
              </a:rPr>
              <a:t>Jessica Oxley</a:t>
            </a:r>
            <a:br>
              <a:rPr lang="en-US" sz="2400" dirty="0" smtClean="0">
                <a:latin typeface="Franklin Gothic Book" pitchFamily="34" charset="0"/>
              </a:rPr>
            </a:br>
            <a:r>
              <a:rPr lang="en-US" sz="2400" dirty="0" smtClean="0">
                <a:latin typeface="Franklin Gothic Book" pitchFamily="34" charset="0"/>
              </a:rPr>
              <a:t>NeighborWorks VISTA</a:t>
            </a:r>
            <a:r>
              <a:rPr lang="en-US" sz="2400" dirty="0" smtClean="0">
                <a:latin typeface="Franklin Gothic Book" pitchFamily="34" charset="0"/>
              </a:rPr>
              <a:t>, Washington, DC</a:t>
            </a:r>
            <a:endParaRPr lang="en-US" sz="2400" dirty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5616" y="1600200"/>
            <a:ext cx="1444988" cy="1938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What </a:t>
            </a:r>
            <a:r>
              <a:rPr lang="en-US" dirty="0" smtClean="0">
                <a:latin typeface="Franklin Gothic Book" pitchFamily="34" charset="0"/>
              </a:rPr>
              <a:t>makes a good brand?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Differentiation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How to distinguish your organization from others doing similar work</a:t>
            </a:r>
          </a:p>
          <a:p>
            <a:r>
              <a:rPr lang="en-US" sz="2400" dirty="0" smtClean="0">
                <a:latin typeface="Franklin Gothic Book" pitchFamily="34" charset="0"/>
              </a:rPr>
              <a:t>Credibility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People have to believe your organization can deliver on its promises</a:t>
            </a:r>
          </a:p>
          <a:p>
            <a:r>
              <a:rPr lang="en-US" sz="2400" dirty="0" smtClean="0">
                <a:latin typeface="Franklin Gothic Book" pitchFamily="34" charset="0"/>
              </a:rPr>
              <a:t>Authenticity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This make sit easier for people to trust your organization</a:t>
            </a:r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Book" pitchFamily="34" charset="0"/>
              </a:rPr>
              <a:t>Defining your organization’s brand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Franklin Gothic Book" pitchFamily="34" charset="0"/>
              </a:rPr>
              <a:t>Has your organization come to a consensus on what it does?</a:t>
            </a:r>
          </a:p>
          <a:p>
            <a:r>
              <a:rPr lang="en-US" sz="2200" dirty="0" smtClean="0">
                <a:latin typeface="Franklin Gothic Book" pitchFamily="34" charset="0"/>
              </a:rPr>
              <a:t>Is there internal consensus on communications strategies?</a:t>
            </a:r>
          </a:p>
          <a:p>
            <a:r>
              <a:rPr lang="en-US" sz="2200" dirty="0" smtClean="0">
                <a:latin typeface="Franklin Gothic Book" pitchFamily="34" charset="0"/>
              </a:rPr>
              <a:t>Do your current communication materials reflect a consistent message and images?</a:t>
            </a:r>
          </a:p>
          <a:p>
            <a:r>
              <a:rPr lang="en-US" sz="2200" dirty="0" smtClean="0">
                <a:latin typeface="Franklin Gothic Book" pitchFamily="34" charset="0"/>
              </a:rPr>
              <a:t>Is there a structure in place to distribute communications?</a:t>
            </a:r>
          </a:p>
          <a:p>
            <a:r>
              <a:rPr lang="en-US" sz="2200" dirty="0" smtClean="0">
                <a:latin typeface="Franklin Gothic Book" pitchFamily="34" charset="0"/>
              </a:rPr>
              <a:t>Does your organization have a messaging package?</a:t>
            </a:r>
          </a:p>
          <a:p>
            <a:r>
              <a:rPr lang="en-US" sz="2200" dirty="0" smtClean="0">
                <a:latin typeface="Franklin Gothic Book" pitchFamily="34" charset="0"/>
              </a:rPr>
              <a:t>Have you researched how public audiences currently perceive your organization?</a:t>
            </a:r>
          </a:p>
          <a:p>
            <a:r>
              <a:rPr lang="en-US" sz="2200" dirty="0" smtClean="0">
                <a:latin typeface="Franklin Gothic Book" pitchFamily="34" charset="0"/>
              </a:rPr>
              <a:t>Is the organiza</a:t>
            </a:r>
            <a:r>
              <a:rPr lang="en-US" sz="2200" dirty="0" smtClean="0">
                <a:latin typeface="Franklin Gothic Book" pitchFamily="34" charset="0"/>
              </a:rPr>
              <a:t>tion’s current perception of itself positive?</a:t>
            </a:r>
            <a:endParaRPr lang="en-US" sz="22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Book" pitchFamily="34" charset="0"/>
              </a:rPr>
              <a:t>Defining your organization’s brand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Steps to defining your brand</a:t>
            </a:r>
          </a:p>
          <a:p>
            <a:pPr lvl="1"/>
            <a:r>
              <a:rPr lang="en-US" dirty="0" smtClean="0">
                <a:latin typeface="Franklin Gothic Book" pitchFamily="34" charset="0"/>
              </a:rPr>
              <a:t>Develop internal consensus</a:t>
            </a:r>
          </a:p>
          <a:p>
            <a:pPr lvl="1"/>
            <a:r>
              <a:rPr lang="en-US" dirty="0" smtClean="0">
                <a:latin typeface="Franklin Gothic Book" pitchFamily="34" charset="0"/>
              </a:rPr>
              <a:t>Gather external input</a:t>
            </a:r>
          </a:p>
          <a:p>
            <a:pPr lvl="1"/>
            <a:r>
              <a:rPr lang="en-US" dirty="0" smtClean="0">
                <a:latin typeface="Franklin Gothic Book" pitchFamily="34" charset="0"/>
              </a:rPr>
              <a:t>Create a messaging package</a:t>
            </a:r>
            <a:endParaRPr lang="en-US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Creating your messaging package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A messaging package is made up of four major components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Tagline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Mission statement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Positioning statement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Supporting statement</a:t>
            </a:r>
            <a:endParaRPr lang="en-US" sz="24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Tagline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Should leave a lasting image/feel about your organization</a:t>
            </a:r>
          </a:p>
          <a:p>
            <a:r>
              <a:rPr lang="en-US" sz="2800" dirty="0" smtClean="0">
                <a:latin typeface="Franklin Gothic Book" pitchFamily="34" charset="0"/>
              </a:rPr>
              <a:t>Examples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Got milk?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Just do it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Melts in your mouth, not in your hand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Don’t leave home without it</a:t>
            </a: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Mission statement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Defines core goals and objectives</a:t>
            </a:r>
          </a:p>
          <a:p>
            <a:r>
              <a:rPr lang="en-US" sz="2800" dirty="0" smtClean="0">
                <a:latin typeface="Franklin Gothic Book" pitchFamily="34" charset="0"/>
              </a:rPr>
              <a:t>Answers the question, “Why do we </a:t>
            </a:r>
            <a:r>
              <a:rPr lang="en-US" sz="2800" dirty="0" smtClean="0">
                <a:latin typeface="Franklin Gothic Book" pitchFamily="34" charset="0"/>
              </a:rPr>
              <a:t>exist</a:t>
            </a:r>
            <a:r>
              <a:rPr lang="en-US" sz="2800" dirty="0" smtClean="0">
                <a:latin typeface="Franklin Gothic Book" pitchFamily="34" charset="0"/>
              </a:rPr>
              <a:t>?”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NeighborWorks </a:t>
            </a:r>
            <a:r>
              <a:rPr lang="en-US" sz="2400" dirty="0" smtClean="0">
                <a:latin typeface="Franklin Gothic Book" pitchFamily="34" charset="0"/>
              </a:rPr>
              <a:t>America creates opportunities for people to live in affordable homes, improve their lives and strengthen their communities.</a:t>
            </a:r>
          </a:p>
          <a:p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Positioning statement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Builds on mission statement</a:t>
            </a:r>
          </a:p>
          <a:p>
            <a:r>
              <a:rPr lang="en-US" sz="2800" dirty="0" smtClean="0">
                <a:latin typeface="Franklin Gothic Book" pitchFamily="34" charset="0"/>
              </a:rPr>
              <a:t>Briefly states how you achieve your goals</a:t>
            </a:r>
          </a:p>
          <a:p>
            <a:r>
              <a:rPr lang="en-US" sz="2800" dirty="0" smtClean="0">
                <a:latin typeface="Franklin Gothic Book" pitchFamily="34" charset="0"/>
              </a:rPr>
              <a:t>Essentially an elevator speech</a:t>
            </a:r>
          </a:p>
          <a:p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Supporting statements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Support the mission and positioning statements</a:t>
            </a:r>
          </a:p>
          <a:p>
            <a:r>
              <a:rPr lang="en-US" sz="2800" dirty="0" smtClean="0">
                <a:latin typeface="Franklin Gothic Book" pitchFamily="34" charset="0"/>
              </a:rPr>
              <a:t>Provide additional information</a:t>
            </a:r>
          </a:p>
          <a:p>
            <a:r>
              <a:rPr lang="en-US" sz="2800" dirty="0" smtClean="0">
                <a:latin typeface="Franklin Gothic Book" pitchFamily="34" charset="0"/>
              </a:rPr>
              <a:t>Can be targeted to different audiences</a:t>
            </a:r>
            <a:endParaRPr lang="en-US" sz="2800" dirty="0" smtClean="0">
              <a:latin typeface="Franklin Gothic Book" pitchFamily="34" charset="0"/>
            </a:endParaRPr>
          </a:p>
          <a:p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Supporting statements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May reflect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Core values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Programs and services offered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Who supports you and how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Community impact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Organization’s history</a:t>
            </a:r>
            <a:endParaRPr lang="en-US" sz="2400" dirty="0" smtClean="0">
              <a:latin typeface="Franklin Gothic Book" pitchFamily="34" charset="0"/>
            </a:endParaRPr>
          </a:p>
          <a:p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Supporting statements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anklin Gothic Book" pitchFamily="34" charset="0"/>
              </a:rPr>
              <a:t>NeighborWorks America uses vision and value statements as supporting statements</a:t>
            </a:r>
          </a:p>
          <a:p>
            <a:r>
              <a:rPr lang="en-US" sz="2800" dirty="0" smtClean="0">
                <a:latin typeface="Franklin Gothic Book" pitchFamily="34" charset="0"/>
              </a:rPr>
              <a:t>Vision</a:t>
            </a:r>
          </a:p>
          <a:p>
            <a:pPr lvl="1"/>
            <a:r>
              <a:rPr lang="en-US" sz="2400" dirty="0" smtClean="0">
                <a:latin typeface="Franklin Gothic Book" pitchFamily="34" charset="0"/>
              </a:rPr>
              <a:t>Through </a:t>
            </a:r>
            <a:r>
              <a:rPr lang="en-US" sz="2400" dirty="0" smtClean="0">
                <a:latin typeface="Franklin Gothic Book" pitchFamily="34" charset="0"/>
              </a:rPr>
              <a:t>NeighborWorks and its partnerships, America is a nation of vibrant communities all are proud to call home</a:t>
            </a:r>
            <a:endParaRPr lang="en-US" sz="16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Agenda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Brand definition</a:t>
            </a:r>
          </a:p>
          <a:p>
            <a:r>
              <a:rPr lang="en-US" sz="2400" dirty="0" smtClean="0">
                <a:latin typeface="Franklin Gothic Book" pitchFamily="34" charset="0"/>
              </a:rPr>
              <a:t>Myths</a:t>
            </a:r>
          </a:p>
          <a:p>
            <a:r>
              <a:rPr lang="en-US" sz="2400" dirty="0" smtClean="0">
                <a:latin typeface="Franklin Gothic Book" pitchFamily="34" charset="0"/>
              </a:rPr>
              <a:t>What makes a good brand?</a:t>
            </a:r>
          </a:p>
          <a:p>
            <a:r>
              <a:rPr lang="en-US" sz="2400" dirty="0" smtClean="0">
                <a:latin typeface="Franklin Gothic Book" pitchFamily="34" charset="0"/>
              </a:rPr>
              <a:t>How do I develop my organization’s brand?</a:t>
            </a:r>
          </a:p>
          <a:p>
            <a:r>
              <a:rPr lang="en-US" sz="2400" dirty="0" smtClean="0">
                <a:latin typeface="Franklin Gothic Book" pitchFamily="34" charset="0"/>
              </a:rPr>
              <a:t>Messaging package</a:t>
            </a:r>
          </a:p>
          <a:p>
            <a:r>
              <a:rPr lang="en-US" sz="2400" dirty="0" smtClean="0">
                <a:latin typeface="Franklin Gothic Book" pitchFamily="34" charset="0"/>
              </a:rPr>
              <a:t>Questions</a:t>
            </a:r>
            <a:endParaRPr lang="en-US" sz="2400" dirty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Franklin Gothic Book" pitchFamily="34" charset="0"/>
              </a:rPr>
              <a:t>Values</a:t>
            </a:r>
          </a:p>
          <a:p>
            <a:pPr lvl="1">
              <a:buNone/>
            </a:pPr>
            <a:r>
              <a:rPr lang="en-US" sz="2000" dirty="0" smtClean="0">
                <a:latin typeface="Franklin Gothic Book" pitchFamily="34" charset="0"/>
              </a:rPr>
              <a:t>	In </a:t>
            </a:r>
            <a:r>
              <a:rPr lang="en-US" sz="2000" dirty="0" smtClean="0">
                <a:latin typeface="Franklin Gothic Book" pitchFamily="34" charset="0"/>
              </a:rPr>
              <a:t>the way we conduct business at NeighborWorks America and relate to people both internally and externally, we will seek always to embrace the following values:</a:t>
            </a:r>
          </a:p>
          <a:p>
            <a:pPr lvl="2"/>
            <a:r>
              <a:rPr lang="en-US" sz="1800" i="1" dirty="0" smtClean="0">
                <a:latin typeface="Franklin Gothic Book" pitchFamily="34" charset="0"/>
              </a:rPr>
              <a:t>Community: </a:t>
            </a:r>
            <a:r>
              <a:rPr lang="en-US" sz="1800" dirty="0" smtClean="0">
                <a:latin typeface="Franklin Gothic Book" pitchFamily="34" charset="0"/>
              </a:rPr>
              <a:t>We incorporate the views of our various stakeholders and audiences, building on diversity as a strength and working in partnership with others to achieve results.</a:t>
            </a:r>
          </a:p>
          <a:p>
            <a:pPr lvl="2"/>
            <a:r>
              <a:rPr lang="en-US" sz="1800" i="1" dirty="0" smtClean="0">
                <a:latin typeface="Franklin Gothic Book" pitchFamily="34" charset="0"/>
              </a:rPr>
              <a:t>Effectiveness: </a:t>
            </a:r>
            <a:r>
              <a:rPr lang="en-US" sz="1800" dirty="0" smtClean="0">
                <a:latin typeface="Franklin Gothic Book" pitchFamily="34" charset="0"/>
              </a:rPr>
              <a:t>We are resourceful, responsible stewards and seek to leverage resources to maximum impact.</a:t>
            </a:r>
          </a:p>
          <a:p>
            <a:pPr lvl="2"/>
            <a:r>
              <a:rPr lang="en-US" sz="1800" i="1" dirty="0" smtClean="0">
                <a:latin typeface="Franklin Gothic Book" pitchFamily="34" charset="0"/>
              </a:rPr>
              <a:t>Integrity</a:t>
            </a:r>
            <a:r>
              <a:rPr lang="en-US" sz="1800" i="1" dirty="0" smtClean="0">
                <a:latin typeface="Franklin Gothic Book" pitchFamily="34" charset="0"/>
              </a:rPr>
              <a:t>: </a:t>
            </a:r>
            <a:r>
              <a:rPr lang="en-US" sz="1800" dirty="0" smtClean="0">
                <a:latin typeface="Franklin Gothic Book" pitchFamily="34" charset="0"/>
              </a:rPr>
              <a:t>We will foster an environment of transparency and honesty </a:t>
            </a:r>
            <a:r>
              <a:rPr lang="en-US" sz="1800" i="1" dirty="0" smtClean="0">
                <a:latin typeface="Franklin Gothic Book" pitchFamily="34" charset="0"/>
              </a:rPr>
              <a:t>that is built on respect and </a:t>
            </a:r>
            <a:r>
              <a:rPr lang="en-US" sz="1800" i="1" dirty="0" smtClean="0">
                <a:latin typeface="Franklin Gothic Book" pitchFamily="34" charset="0"/>
              </a:rPr>
              <a:t>openness.</a:t>
            </a:r>
          </a:p>
          <a:p>
            <a:pPr lvl="2"/>
            <a:r>
              <a:rPr lang="en-US" sz="1800" i="1" dirty="0" smtClean="0">
                <a:latin typeface="Franklin Gothic Book" pitchFamily="34" charset="0"/>
              </a:rPr>
              <a:t>Results: </a:t>
            </a:r>
            <a:r>
              <a:rPr lang="en-US" sz="1800" dirty="0" smtClean="0">
                <a:latin typeface="Franklin Gothic Book" pitchFamily="34" charset="0"/>
              </a:rPr>
              <a:t>We are accountable for achieving excellence through measureable, impactful outcomes.</a:t>
            </a:r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Supporting statements</a:t>
            </a:r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Questions?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itchFamily="34" charset="0"/>
              </a:rPr>
              <a:t>Other resources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Franklin Gothic Book" pitchFamily="34" charset="0"/>
              </a:rPr>
              <a:t>Member site marketin</a:t>
            </a:r>
            <a:r>
              <a:rPr lang="en-US" sz="2000" dirty="0" smtClean="0">
                <a:latin typeface="Franklin Gothic Book" pitchFamily="34" charset="0"/>
              </a:rPr>
              <a:t>g center’s area on branding: </a:t>
            </a:r>
          </a:p>
          <a:p>
            <a:pPr lvl="1"/>
            <a:r>
              <a:rPr lang="en-US" sz="1600" dirty="0" smtClean="0">
                <a:latin typeface="Franklin Gothic Book" pitchFamily="34" charset="0"/>
                <a:hlinkClick r:id="rId3"/>
              </a:rPr>
              <a:t>https://extranet.nw.org/SITES/MEMBER/TOOLS/MARKETINGCENTER/Pages/default.aspx</a:t>
            </a:r>
            <a:endParaRPr lang="en-US" sz="1600" dirty="0" smtClean="0">
              <a:latin typeface="Franklin Gothic Book" pitchFamily="34" charset="0"/>
            </a:endParaRPr>
          </a:p>
          <a:p>
            <a:pPr lvl="1"/>
            <a:r>
              <a:rPr lang="en-US" sz="1600" dirty="0" smtClean="0">
                <a:latin typeface="Franklin Gothic Book" pitchFamily="34" charset="0"/>
                <a:hlinkClick r:id="rId3"/>
              </a:rPr>
              <a:t>https://extranet.nw.org/SITES/MEMBER/TOOLS/MARKETINGCENTER/Pages/default.aspx</a:t>
            </a:r>
            <a:endParaRPr lang="en-US" sz="1600" dirty="0" smtClean="0">
              <a:latin typeface="Franklin Gothic Book" pitchFamily="34" charset="0"/>
            </a:endParaRPr>
          </a:p>
          <a:p>
            <a:r>
              <a:rPr lang="en-US" sz="2000" dirty="0" err="1" smtClean="0">
                <a:latin typeface="Franklin Gothic Book" pitchFamily="34" charset="0"/>
              </a:rPr>
              <a:t>Guidestar</a:t>
            </a:r>
            <a:endParaRPr lang="en-US" sz="2000" dirty="0" smtClean="0">
              <a:latin typeface="Franklin Gothic Book" pitchFamily="34" charset="0"/>
            </a:endParaRPr>
          </a:p>
          <a:p>
            <a:pPr lvl="1"/>
            <a:r>
              <a:rPr lang="en-US" sz="1600" dirty="0" smtClean="0">
                <a:latin typeface="Franklin Gothic Book" pitchFamily="34" charset="0"/>
                <a:hlinkClick r:id="rId4"/>
              </a:rPr>
              <a:t>http://</a:t>
            </a:r>
            <a:r>
              <a:rPr lang="en-US" sz="1600" dirty="0" smtClean="0">
                <a:latin typeface="Franklin Gothic Book" pitchFamily="34" charset="0"/>
                <a:hlinkClick r:id="rId4"/>
              </a:rPr>
              <a:t>www2.guidestar.org/Home.aspx</a:t>
            </a:r>
            <a:endParaRPr lang="en-US" sz="1600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Power of the brand</a:t>
            </a:r>
            <a:endParaRPr lang="en-US" dirty="0">
              <a:latin typeface="Franklin Gothic Book" pitchFamily="34" charset="0"/>
            </a:endParaRPr>
          </a:p>
        </p:txBody>
      </p:sp>
      <p:pic>
        <p:nvPicPr>
          <p:cNvPr id="5" name="Content Placeholder 4" descr="mcdonald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600200"/>
            <a:ext cx="2973315" cy="2849563"/>
          </a:xfrm>
        </p:spPr>
      </p:pic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26670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What can you guarantee when walking into a McDonalds?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What is a brand?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Branding is a shortcut to help the public understand four major things about your organization: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who you are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what you do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how you do it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why anyone should care</a:t>
            </a:r>
          </a:p>
          <a:p>
            <a:r>
              <a:rPr lang="en-US" sz="2400" dirty="0" smtClean="0">
                <a:latin typeface="Franklin Gothic Book" pitchFamily="34" charset="0"/>
              </a:rPr>
              <a:t>A brand distinguishes an organization from its competition</a:t>
            </a:r>
          </a:p>
          <a:p>
            <a:r>
              <a:rPr lang="en-US" sz="2400" dirty="0" smtClean="0">
                <a:latin typeface="Franklin Gothic Book" pitchFamily="34" charset="0"/>
              </a:rPr>
              <a:t>The brand is a sum of perceptions and promises made to internal and external audiences</a:t>
            </a: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Brand Myth #1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Franklin Gothic Book" pitchFamily="34" charset="0"/>
              </a:rPr>
              <a:t>Marketing</a:t>
            </a:r>
            <a:r>
              <a:rPr lang="en-US" dirty="0" smtClean="0">
                <a:latin typeface="Franklin Gothic Book" pitchFamily="34" charset="0"/>
              </a:rPr>
              <a:t> and </a:t>
            </a:r>
            <a:r>
              <a:rPr lang="en-US" b="1" dirty="0" smtClean="0">
                <a:latin typeface="Franklin Gothic Book" pitchFamily="34" charset="0"/>
              </a:rPr>
              <a:t>branding</a:t>
            </a:r>
            <a:r>
              <a:rPr lang="en-US" dirty="0" smtClean="0">
                <a:latin typeface="Franklin Gothic Book" pitchFamily="34" charset="0"/>
              </a:rPr>
              <a:t> are the same thing</a:t>
            </a: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57200" y="2209801"/>
            <a:ext cx="4648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>
                <a:latin typeface="Franklin Gothic Book" pitchFamily="34" charset="0"/>
              </a:rPr>
              <a:t>Reality: marketing is a small part of branding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>
                <a:latin typeface="Franklin Gothic Book" pitchFamily="34" charset="0"/>
              </a:rPr>
              <a:t>A</a:t>
            </a:r>
            <a:r>
              <a:rPr lang="en-US" sz="2400" dirty="0" smtClean="0">
                <a:latin typeface="Franklin Gothic Book" pitchFamily="34" charset="0"/>
              </a:rPr>
              <a:t> brand is not a cosmetic, it’s an organization’s DNA</a:t>
            </a:r>
            <a:endParaRPr lang="en-US" sz="2400" noProof="0" dirty="0" smtClean="0">
              <a:latin typeface="Franklin Gothic Book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81600" y="2209800"/>
            <a:ext cx="2819400" cy="2819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2971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2600" y="3886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ranklin Gothic Book" pitchFamily="34" charset="0"/>
              </a:rPr>
              <a:t>brand</a:t>
            </a:r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3440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marketing</a:t>
            </a:r>
            <a:endParaRPr lang="en-US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Brand Myth #2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1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Reality: Many organizations spend a huge amount of money and time into their logos and taglines, thinking they’re creating their brands. Actually, logo and tagline are banners for the brand.</a:t>
            </a: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16002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Franklin Gothic Book" pitchFamily="34" charset="0"/>
              </a:rPr>
              <a:t>We have our brand once we get a catchy logo and tagline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Brand Myth </a:t>
            </a:r>
            <a:r>
              <a:rPr lang="en-US" dirty="0" smtClean="0">
                <a:latin typeface="Franklin Gothic Book" pitchFamily="34" charset="0"/>
              </a:rPr>
              <a:t>#2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7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Franklin Gothic Book" pitchFamily="34" charset="0"/>
              </a:rPr>
              <a:t>	“Truth is, logos don’t really do much of anything… They don’t make you cooler. They don’t make the product better. In fact a logo means nothing. Unless, of course, the company behind it means something.”</a:t>
            </a:r>
          </a:p>
          <a:p>
            <a:pPr algn="r">
              <a:buNone/>
            </a:pPr>
            <a:r>
              <a:rPr lang="en-US" dirty="0" smtClean="0">
                <a:latin typeface="Franklin Gothic Book" pitchFamily="34" charset="0"/>
              </a:rPr>
              <a:t>--Hyundai auto ad in time magazine</a:t>
            </a:r>
            <a:endParaRPr lang="en-US" dirty="0" smtClean="0">
              <a:latin typeface="Franklin Gothic Book" pitchFamily="34" charset="0"/>
            </a:endParaRP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Brand Myth #3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1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Reality: Branding is everyone’s responsibility – anyone who acts on the organization’s behalf helps or hurts the organization’s brand</a:t>
            </a: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16002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Franklin Gothic Book" pitchFamily="34" charset="0"/>
              </a:rPr>
              <a:t>Branding is the responsibility of the communications/ marketing/public relations staff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Brand Myth #4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1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Book" pitchFamily="34" charset="0"/>
              </a:rPr>
              <a:t>Reality: Effectively leveraging current resources can provide a solid branding effort</a:t>
            </a:r>
          </a:p>
          <a:p>
            <a:r>
              <a:rPr lang="en-US" sz="2400" dirty="0" smtClean="0">
                <a:latin typeface="Franklin Gothic Book" pitchFamily="34" charset="0"/>
              </a:rPr>
              <a:t>Brand is only as good as the people who live it</a:t>
            </a:r>
          </a:p>
          <a:p>
            <a:r>
              <a:rPr lang="en-US" sz="2400" dirty="0" smtClean="0">
                <a:latin typeface="Franklin Gothic Book" pitchFamily="34" charset="0"/>
              </a:rPr>
              <a:t>Google and Amazon.com relied exclusively on word of mouth to get off the ground</a:t>
            </a:r>
          </a:p>
        </p:txBody>
      </p:sp>
      <p:pic>
        <p:nvPicPr>
          <p:cNvPr id="4" name="Picture 37" descr="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27675"/>
            <a:ext cx="9144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16002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Franklin Gothic Book" pitchFamily="34" charset="0"/>
              </a:rPr>
              <a:t>We don’t have a budget for branding, so we can’t do it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1030</Words>
  <Application>Microsoft Office PowerPoint</Application>
  <PresentationFormat>On-screen Show (4:3)</PresentationFormat>
  <Paragraphs>150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Branding Basics</vt:lpstr>
      <vt:lpstr>Agenda</vt:lpstr>
      <vt:lpstr>Power of the brand</vt:lpstr>
      <vt:lpstr>What is a brand?</vt:lpstr>
      <vt:lpstr>Brand Myth #1</vt:lpstr>
      <vt:lpstr>Brand Myth #2</vt:lpstr>
      <vt:lpstr>Brand Myth #2</vt:lpstr>
      <vt:lpstr>Brand Myth #3</vt:lpstr>
      <vt:lpstr>Brand Myth #4</vt:lpstr>
      <vt:lpstr>What makes a good brand?</vt:lpstr>
      <vt:lpstr>Defining your organization’s brand</vt:lpstr>
      <vt:lpstr>Defining your organization’s brand</vt:lpstr>
      <vt:lpstr>Creating your messaging package</vt:lpstr>
      <vt:lpstr>Tagline</vt:lpstr>
      <vt:lpstr>Mission statement</vt:lpstr>
      <vt:lpstr>Positioning statement</vt:lpstr>
      <vt:lpstr>Supporting statements</vt:lpstr>
      <vt:lpstr>Supporting statements</vt:lpstr>
      <vt:lpstr>Supporting statements</vt:lpstr>
      <vt:lpstr>Supporting statements</vt:lpstr>
      <vt:lpstr>Questions?</vt:lpstr>
      <vt:lpstr>Other resources</vt:lpstr>
    </vt:vector>
  </TitlesOfParts>
  <Company>nrc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joxley</dc:creator>
  <cp:lastModifiedBy>joxley</cp:lastModifiedBy>
  <cp:revision>29</cp:revision>
  <dcterms:created xsi:type="dcterms:W3CDTF">2011-05-09T16:37:55Z</dcterms:created>
  <dcterms:modified xsi:type="dcterms:W3CDTF">2011-05-11T14:56:32Z</dcterms:modified>
</cp:coreProperties>
</file>